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1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7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9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7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9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6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08AF2-8C19-B449-AF4E-B24BCE3968CB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C0DA5-9330-8C4C-BEAE-8048C971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0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Introduction to </a:t>
            </a:r>
            <a:r>
              <a:rPr lang="en-US" sz="6000" b="1" dirty="0" err="1" smtClean="0">
                <a:solidFill>
                  <a:schemeClr val="bg1"/>
                </a:solidFill>
              </a:rPr>
              <a:t>Bibliometric</a:t>
            </a:r>
            <a:r>
              <a:rPr lang="en-US" sz="6000" b="1" dirty="0" smtClean="0">
                <a:solidFill>
                  <a:schemeClr val="bg1"/>
                </a:solidFill>
              </a:rPr>
              <a:t> Visualization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FFFF"/>
                </a:solidFill>
              </a:rPr>
              <a:t>14 July 2016</a:t>
            </a:r>
            <a:endParaRPr lang="en-US" sz="5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5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solidFill>
                  <a:srgbClr val="1F497D"/>
                </a:solidFill>
              </a:rPr>
              <a:t>Bibliometric</a:t>
            </a:r>
            <a:r>
              <a:rPr lang="en-US" sz="4800" dirty="0" smtClean="0">
                <a:solidFill>
                  <a:srgbClr val="1F497D"/>
                </a:solidFill>
              </a:rPr>
              <a:t> Visualization Tools</a:t>
            </a:r>
            <a:endParaRPr lang="en-US" sz="4800" dirty="0">
              <a:solidFill>
                <a:srgbClr val="1F497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Science of Science or Sci2</a:t>
            </a:r>
          </a:p>
        </p:txBody>
      </p:sp>
      <p:pic>
        <p:nvPicPr>
          <p:cNvPr id="10" name="Picture 9" descr="Screen Shot 2016-07-13 at 8.55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37" y="2771455"/>
            <a:ext cx="2844800" cy="1752600"/>
          </a:xfrm>
          <a:prstGeom prst="rect">
            <a:avLst/>
          </a:prstGeom>
        </p:spPr>
      </p:pic>
      <p:pic>
        <p:nvPicPr>
          <p:cNvPr id="11" name="Picture 10" descr="Screen Shot 2016-07-13 at 9.20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81" y="2220353"/>
            <a:ext cx="7008174" cy="43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26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Bibliometric</a:t>
            </a:r>
            <a:r>
              <a:rPr lang="en-US" dirty="0">
                <a:solidFill>
                  <a:srgbClr val="1F497D"/>
                </a:solidFill>
              </a:rPr>
              <a:t>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Gephi</a:t>
            </a:r>
            <a:endParaRPr lang="en-US" dirty="0"/>
          </a:p>
        </p:txBody>
      </p:sp>
      <p:pic>
        <p:nvPicPr>
          <p:cNvPr id="4" name="Picture 3" descr="gep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61" y="2373938"/>
            <a:ext cx="3752225" cy="3752225"/>
          </a:xfrm>
          <a:prstGeom prst="rect">
            <a:avLst/>
          </a:prstGeom>
        </p:spPr>
      </p:pic>
      <p:pic>
        <p:nvPicPr>
          <p:cNvPr id="5" name="Picture 4" descr="Screen Shot 2016-07-13 at 9.27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5211"/>
            <a:ext cx="8515684" cy="4819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83586"/>
            <a:ext cx="4020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www.martingrandjean.ch</a:t>
            </a:r>
            <a:r>
              <a:rPr lang="en-US" sz="1000" dirty="0"/>
              <a:t>/data-visualization-map-refugees/</a:t>
            </a:r>
          </a:p>
        </p:txBody>
      </p:sp>
    </p:spTree>
    <p:extLst>
      <p:ext uri="{BB962C8B-B14F-4D97-AF65-F5344CB8AC3E}">
        <p14:creationId xmlns:p14="http://schemas.microsoft.com/office/powerpoint/2010/main" val="59697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Bibliometric</a:t>
            </a:r>
            <a:r>
              <a:rPr lang="en-US" dirty="0">
                <a:solidFill>
                  <a:srgbClr val="1F497D"/>
                </a:solidFill>
              </a:rPr>
              <a:t>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VosViewer</a:t>
            </a:r>
            <a:endParaRPr lang="en-US" dirty="0"/>
          </a:p>
        </p:txBody>
      </p:sp>
      <p:pic>
        <p:nvPicPr>
          <p:cNvPr id="4" name="Picture 3" descr="Screen Shot 2016-07-13 at 9.33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27" y="2873876"/>
            <a:ext cx="5914182" cy="1938755"/>
          </a:xfrm>
          <a:prstGeom prst="rect">
            <a:avLst/>
          </a:prstGeom>
        </p:spPr>
      </p:pic>
      <p:pic>
        <p:nvPicPr>
          <p:cNvPr id="5" name="Picture 4" descr="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11" y="2369586"/>
            <a:ext cx="7719389" cy="4327994"/>
          </a:xfrm>
          <a:prstGeom prst="rect">
            <a:avLst/>
          </a:prstGeom>
        </p:spPr>
      </p:pic>
      <p:pic>
        <p:nvPicPr>
          <p:cNvPr id="6" name="Picture 5" descr="exampl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9" y="2288028"/>
            <a:ext cx="7864855" cy="44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6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Demonstration of </a:t>
            </a:r>
            <a:r>
              <a:rPr lang="en-US" dirty="0" err="1" smtClean="0"/>
              <a:t>VosViewer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Hands-on time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323333"/>
            <a:ext cx="8317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1F497D"/>
                </a:solidFill>
              </a:rPr>
              <a:t>Next</a:t>
            </a:r>
            <a:r>
              <a:rPr lang="is-IS" sz="4800" dirty="0" smtClean="0">
                <a:solidFill>
                  <a:srgbClr val="1F497D"/>
                </a:solidFill>
              </a:rPr>
              <a:t>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4097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2"/>
                </a:solidFill>
              </a:rPr>
              <a:t>Why create </a:t>
            </a:r>
            <a:r>
              <a:rPr lang="en-US" sz="4800" dirty="0" err="1" smtClean="0">
                <a:solidFill>
                  <a:schemeClr val="tx2"/>
                </a:solidFill>
              </a:rPr>
              <a:t>bibliometric</a:t>
            </a:r>
            <a:r>
              <a:rPr lang="en-US" sz="4800" dirty="0" smtClean="0">
                <a:solidFill>
                  <a:schemeClr val="tx2"/>
                </a:solidFill>
              </a:rPr>
              <a:t> visualizations?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3400"/>
            <a:ext cx="8229600" cy="5257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Identify current and future collaborations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Identify strengths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Expose gaps in our collections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Demonstrate interdisciplinary 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4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1F497D"/>
                </a:solidFill>
              </a:rPr>
              <a:t>Network Science</a:t>
            </a:r>
            <a:endParaRPr lang="en-US" sz="4800" dirty="0">
              <a:solidFill>
                <a:srgbClr val="1F497D"/>
              </a:solidFill>
            </a:endParaRPr>
          </a:p>
        </p:txBody>
      </p:sp>
      <p:pic>
        <p:nvPicPr>
          <p:cNvPr id="6" name="Content Placeholder 5" descr="linkedi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600199"/>
            <a:ext cx="7862084" cy="4323843"/>
          </a:xfrm>
        </p:spPr>
      </p:pic>
      <p:sp>
        <p:nvSpPr>
          <p:cNvPr id="7" name="TextBox 6"/>
          <p:cNvSpPr txBox="1"/>
          <p:nvPr/>
        </p:nvSpPr>
        <p:spPr>
          <a:xfrm>
            <a:off x="4111282" y="6598685"/>
            <a:ext cx="5203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https://</a:t>
            </a:r>
            <a:r>
              <a:rPr lang="en-US" sz="1000" dirty="0" err="1" smtClean="0"/>
              <a:t>www.linkedin.com</a:t>
            </a:r>
            <a:r>
              <a:rPr lang="en-US" sz="1000" dirty="0" smtClean="0"/>
              <a:t>/pulse/</a:t>
            </a:r>
            <a:r>
              <a:rPr lang="en-US" sz="1000" dirty="0" err="1" smtClean="0"/>
              <a:t>facebook</a:t>
            </a:r>
            <a:r>
              <a:rPr lang="en-US" sz="1000" dirty="0" smtClean="0"/>
              <a:t>-photo-network-visualization-</a:t>
            </a:r>
            <a:r>
              <a:rPr lang="en-US" sz="1000" dirty="0" err="1" smtClean="0"/>
              <a:t>gephi</a:t>
            </a:r>
            <a:r>
              <a:rPr lang="en-US" sz="1000" dirty="0" smtClean="0"/>
              <a:t>-r-</a:t>
            </a:r>
            <a:r>
              <a:rPr lang="en-US" sz="1000" dirty="0" err="1" smtClean="0"/>
              <a:t>natalino</a:t>
            </a:r>
            <a:r>
              <a:rPr lang="en-US" sz="1000" dirty="0" smtClean="0"/>
              <a:t>-</a:t>
            </a:r>
            <a:r>
              <a:rPr lang="en-US" sz="1000" dirty="0" err="1" smtClean="0"/>
              <a:t>busa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175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1F497D"/>
                </a:solidFill>
              </a:rPr>
              <a:t>Nodes &amp; Edges</a:t>
            </a:r>
            <a:endParaRPr lang="en-US" sz="4800" dirty="0">
              <a:solidFill>
                <a:srgbClr val="1F497D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03434" y="1417638"/>
            <a:ext cx="2081827" cy="20950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78114" y="4450127"/>
            <a:ext cx="2081827" cy="20950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13458" y="1417638"/>
            <a:ext cx="2081827" cy="20950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7"/>
          </p:cNvCxnSpPr>
          <p:nvPr/>
        </p:nvCxnSpPr>
        <p:spPr>
          <a:xfrm flipV="1">
            <a:off x="5355064" y="3234226"/>
            <a:ext cx="1086816" cy="1522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6"/>
            <a:endCxn id="7" idx="2"/>
          </p:cNvCxnSpPr>
          <p:nvPr/>
        </p:nvCxnSpPr>
        <p:spPr>
          <a:xfrm>
            <a:off x="2985261" y="2465161"/>
            <a:ext cx="30281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1"/>
            <a:endCxn id="5" idx="5"/>
          </p:cNvCxnSpPr>
          <p:nvPr/>
        </p:nvCxnSpPr>
        <p:spPr>
          <a:xfrm flipH="1" flipV="1">
            <a:off x="2680384" y="3205871"/>
            <a:ext cx="1202607" cy="1551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206202" y="4216279"/>
            <a:ext cx="1047460" cy="94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78716" y="5159049"/>
            <a:ext cx="143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042547" y="5630434"/>
            <a:ext cx="13355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638" y="5445768"/>
            <a:ext cx="76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9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1F497D"/>
                </a:solidFill>
              </a:rPr>
              <a:t>Nodes continued:</a:t>
            </a:r>
            <a:endParaRPr lang="en-US" sz="4800" dirty="0">
              <a:solidFill>
                <a:srgbClr val="1F497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6700" y="6611779"/>
            <a:ext cx="280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www.cwts.nl</a:t>
            </a:r>
            <a:r>
              <a:rPr lang="en-US" sz="1000" dirty="0"/>
              <a:t>/</a:t>
            </a:r>
            <a:r>
              <a:rPr lang="en-US" sz="1000" dirty="0" err="1"/>
              <a:t>blog?article</a:t>
            </a:r>
            <a:r>
              <a:rPr lang="en-US" sz="1000" dirty="0"/>
              <a:t>=n-q2v294</a:t>
            </a:r>
          </a:p>
        </p:txBody>
      </p:sp>
    </p:spTree>
    <p:extLst>
      <p:ext uri="{BB962C8B-B14F-4D97-AF65-F5344CB8AC3E}">
        <p14:creationId xmlns:p14="http://schemas.microsoft.com/office/powerpoint/2010/main" val="2622289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1F497D"/>
                </a:solidFill>
              </a:rPr>
              <a:t>Publication Networks</a:t>
            </a:r>
            <a:endParaRPr lang="en-US" sz="48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31497"/>
          </a:xfrm>
          <a:solidFill>
            <a:srgbClr val="F2F2F2">
              <a:alpha val="50000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Three types:</a:t>
            </a:r>
          </a:p>
          <a:p>
            <a:pPr marL="0" indent="0">
              <a:buNone/>
            </a:pPr>
            <a:r>
              <a:rPr lang="en-US" sz="4000" dirty="0"/>
              <a:t>	</a:t>
            </a:r>
            <a:r>
              <a:rPr lang="en-US" sz="4000" dirty="0" smtClean="0"/>
              <a:t>1. Collaboration Networks</a:t>
            </a:r>
          </a:p>
          <a:p>
            <a:pPr marL="0" indent="0">
              <a:buNone/>
            </a:pPr>
            <a:r>
              <a:rPr lang="en-US" sz="4000" dirty="0"/>
              <a:t>	</a:t>
            </a:r>
            <a:r>
              <a:rPr lang="en-US" sz="4000" dirty="0" smtClean="0"/>
              <a:t>2. Semantic Networks</a:t>
            </a:r>
          </a:p>
          <a:p>
            <a:pPr marL="0" indent="0">
              <a:buNone/>
            </a:pPr>
            <a:r>
              <a:rPr lang="en-US" sz="4000" dirty="0"/>
              <a:t>	</a:t>
            </a:r>
            <a:r>
              <a:rPr lang="en-US" sz="4000" dirty="0" smtClean="0"/>
              <a:t>3. Publication Citation Networks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7904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1F497D"/>
                </a:solidFill>
              </a:rPr>
              <a:t>Collaboration Networks</a:t>
            </a:r>
            <a:endParaRPr lang="en-US" sz="4800" dirty="0">
              <a:solidFill>
                <a:srgbClr val="1F497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11779"/>
            <a:ext cx="5774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citationculture.wordpress.com</a:t>
            </a:r>
            <a:r>
              <a:rPr lang="en-US" sz="1000" dirty="0"/>
              <a:t>/2011/10/</a:t>
            </a:r>
          </a:p>
        </p:txBody>
      </p:sp>
      <p:pic>
        <p:nvPicPr>
          <p:cNvPr id="6" name="Content Placeholder 5" descr="information_science_publicatio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21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144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06377"/>
            <a:ext cx="5850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www.betahaus.com</a:t>
            </a:r>
            <a:r>
              <a:rPr lang="en-US" sz="1000" dirty="0"/>
              <a:t>/berlin/2011/12/workshop-text-network-analysis-with-</a:t>
            </a:r>
            <a:r>
              <a:rPr lang="en-US" sz="1000" dirty="0" err="1"/>
              <a:t>gephi</a:t>
            </a:r>
            <a:r>
              <a:rPr lang="en-US" sz="1000" dirty="0"/>
              <a:t>/</a:t>
            </a:r>
          </a:p>
        </p:txBody>
      </p:sp>
      <p:pic>
        <p:nvPicPr>
          <p:cNvPr id="6" name="Content Placeholder 5" descr="ag_semanti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" b="696"/>
          <a:stretch>
            <a:fillRect/>
          </a:stretch>
        </p:blipFill>
        <p:spPr>
          <a:xfrm>
            <a:off x="338146" y="1600200"/>
            <a:ext cx="8524754" cy="4688286"/>
          </a:xfrm>
        </p:spPr>
      </p:pic>
    </p:spTree>
    <p:extLst>
      <p:ext uri="{BB962C8B-B14F-4D97-AF65-F5344CB8AC3E}">
        <p14:creationId xmlns:p14="http://schemas.microsoft.com/office/powerpoint/2010/main" val="269793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 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 descr="Screen Shot 2016-07-13 at 9.45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3" y="1724131"/>
            <a:ext cx="8118367" cy="46390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609419"/>
            <a:ext cx="7039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NeesJanvanEck</a:t>
            </a:r>
            <a:r>
              <a:rPr lang="en-US" sz="1000" dirty="0"/>
              <a:t>/network-visualization-finetuning-layout-techniques-for-different-types-of-networks</a:t>
            </a:r>
          </a:p>
        </p:txBody>
      </p:sp>
    </p:spTree>
    <p:extLst>
      <p:ext uri="{BB962C8B-B14F-4D97-AF65-F5344CB8AC3E}">
        <p14:creationId xmlns:p14="http://schemas.microsoft.com/office/powerpoint/2010/main" val="70160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184</Words>
  <Application>Microsoft Macintosh PowerPoint</Application>
  <PresentationFormat>On-screen Show (4:3)</PresentationFormat>
  <Paragraphs>39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Introduction to Bibliometric Visualization</vt:lpstr>
      <vt:lpstr>Why create bibliometric visualizations?</vt:lpstr>
      <vt:lpstr>Network Science</vt:lpstr>
      <vt:lpstr>Nodes &amp; Edges</vt:lpstr>
      <vt:lpstr>Nodes continued:</vt:lpstr>
      <vt:lpstr>Publication Networks</vt:lpstr>
      <vt:lpstr>Collaboration Networks</vt:lpstr>
      <vt:lpstr>Semantic Networks</vt:lpstr>
      <vt:lpstr>Citation Networks</vt:lpstr>
      <vt:lpstr>Bibliometric Visualization Tools</vt:lpstr>
      <vt:lpstr>Bibliometric Visualization Tools</vt:lpstr>
      <vt:lpstr>Bibliometric Visualization Tools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Bibliometric Visualization</dc:title>
  <dc:creator>Anna Sackmann</dc:creator>
  <cp:lastModifiedBy>Anna Sackmann</cp:lastModifiedBy>
  <cp:revision>17</cp:revision>
  <dcterms:created xsi:type="dcterms:W3CDTF">2016-07-13T02:34:46Z</dcterms:created>
  <dcterms:modified xsi:type="dcterms:W3CDTF">2016-07-14T15:59:04Z</dcterms:modified>
</cp:coreProperties>
</file>